
<file path=[Content_Types].xml><?xml version="1.0" encoding="utf-8"?>
<Types xmlns="http://schemas.openxmlformats.org/package/2006/content-types">
  <Default Extension="emf" ContentType="image/x-emf"/>
  <Default Extension="jfif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802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65" r:id="rId4"/>
    <p:sldId id="266" r:id="rId5"/>
    <p:sldId id="268" r:id="rId6"/>
    <p:sldId id="269" r:id="rId7"/>
    <p:sldId id="270" r:id="rId8"/>
    <p:sldId id="271" r:id="rId9"/>
    <p:sldId id="275" r:id="rId10"/>
    <p:sldId id="264" r:id="rId11"/>
    <p:sldId id="267" r:id="rId12"/>
    <p:sldId id="272" r:id="rId13"/>
    <p:sldId id="273" r:id="rId14"/>
    <p:sldId id="274" r:id="rId15"/>
    <p:sldId id="263" r:id="rId16"/>
  </p:sldIdLst>
  <p:sldSz cx="12192000" cy="6858000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10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59F9704-AA71-43CE-9F42-CA0712071F79}" v="5" dt="2025-03-25T17:49:48.1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7" autoAdjust="0"/>
    <p:restoredTop sz="68496" autoAdjust="0"/>
  </p:normalViewPr>
  <p:slideViewPr>
    <p:cSldViewPr snapToGrid="0">
      <p:cViewPr varScale="1">
        <p:scale>
          <a:sx n="152" d="100"/>
          <a:sy n="152" d="100"/>
        </p:scale>
        <p:origin x="2778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154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Employee Benefits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ACA0-4572-B7F1-051D691E231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ACA0-4572-B7F1-051D691E231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ACA0-4572-B7F1-051D691E231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ACA0-4572-B7F1-051D691E2317}"/>
              </c:ext>
            </c:extLst>
          </c:dPt>
          <c:dLbls>
            <c:dLbl>
              <c:idx val="0"/>
              <c:layout>
                <c:manualLayout>
                  <c:x val="-8.5106382978723583E-2"/>
                  <c:y val="-0.3920187068835335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CA0-4572-B7F1-051D691E2317}"/>
                </c:ext>
              </c:extLst>
            </c:dLbl>
            <c:dLbl>
              <c:idx val="1"/>
              <c:layout>
                <c:manualLayout>
                  <c:x val="1.8912529550827423E-2"/>
                  <c:y val="0.2511736624942400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CA0-4572-B7F1-051D691E2317}"/>
                </c:ext>
              </c:extLst>
            </c:dLbl>
            <c:dLbl>
              <c:idx val="2"/>
              <c:layout>
                <c:manualLayout>
                  <c:x val="7.0921985815602835E-3"/>
                  <c:y val="0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3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CA0-4572-B7F1-051D691E2317}"/>
                </c:ext>
              </c:extLst>
            </c:dLbl>
            <c:dLbl>
              <c:idx val="3"/>
              <c:layout>
                <c:manualLayout>
                  <c:x val="4.2553191489361659E-2"/>
                  <c:y val="2.3487958075289446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CA0-4572-B7F1-051D691E2317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'salaries fye 25-26 '!$U$6:$U$9</c:f>
              <c:strCache>
                <c:ptCount val="4"/>
                <c:pt idx="0">
                  <c:v>Retirement</c:v>
                </c:pt>
                <c:pt idx="1">
                  <c:v>Health Benefits</c:v>
                </c:pt>
                <c:pt idx="2">
                  <c:v>Work Comp</c:v>
                </c:pt>
                <c:pt idx="3">
                  <c:v>Employer PR Taxes</c:v>
                </c:pt>
              </c:strCache>
            </c:strRef>
          </c:cat>
          <c:val>
            <c:numRef>
              <c:f>'salaries fye 25-26 '!$V$6:$V$9</c:f>
              <c:numCache>
                <c:formatCode>_(* #,##0_);_(* \(#,##0\);_(* "-"_);_(@_)</c:formatCode>
                <c:ptCount val="4"/>
                <c:pt idx="0">
                  <c:v>126426</c:v>
                </c:pt>
                <c:pt idx="1">
                  <c:v>80524</c:v>
                </c:pt>
                <c:pt idx="2">
                  <c:v>10966</c:v>
                </c:pt>
                <c:pt idx="3">
                  <c:v>8628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CA0-4572-B7F1-051D691E2317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9235F9C-8223-4BF6-8E33-E1F96727F34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89C9AB-DD77-4132-AB5C-28E42DCE75D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48CAB154-B99E-4940-B8BB-690FE07105AB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486BA0-34F6-4E5C-AE84-E52604DAAF8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A41589-7F4B-498B-AEBF-36970A57685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BE92BA3F-8847-4D51-8B2C-28C9636B3B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9681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94830753-8535-43CB-9082-D52C8051FF44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3263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D18A1310-6E21-4895-8E54-DB122892A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855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8A1310-6E21-4895-8E54-DB122892A86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8187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8A1310-6E21-4895-8E54-DB122892A86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0603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8A1310-6E21-4895-8E54-DB122892A86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3576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8A1310-6E21-4895-8E54-DB122892A86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8285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8A1310-6E21-4895-8E54-DB122892A86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2816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8A1310-6E21-4895-8E54-DB122892A86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9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8A1310-6E21-4895-8E54-DB122892A86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6894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8A1310-6E21-4895-8E54-DB122892A86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7569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8A1310-6E21-4895-8E54-DB122892A86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9903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8A1310-6E21-4895-8E54-DB122892A86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4304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8A1310-6E21-4895-8E54-DB122892A86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1057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8A1310-6E21-4895-8E54-DB122892A86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4983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3DDAFD5-4935-A6B0-DEFB-AD759C31F9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9297CBD-CDA4-6045-D70D-A8F89BA7BFC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F5F4A35-9E83-4C23-FCFF-1B9A9F1ABD2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7828D8-1408-F3EC-7A7C-A4583BB19A0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8A1310-6E21-4895-8E54-DB122892A86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476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8B57A90-6036-4A9E-8519-E1412FFBED96}" type="datetime1">
              <a:rPr lang="en-US" smtClean="0"/>
              <a:t>3/25/2025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44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DEFA0-C8C5-4C56-AD2A-232452A22828}" type="datetime1">
              <a:rPr lang="en-US" smtClean="0"/>
              <a:t>3/25/2025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89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307DE18-CAA9-40F0-A10D-3B5CB1713A48}" type="datetime1">
              <a:rPr lang="en-US" smtClean="0"/>
              <a:t>3/25/2025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668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101A7-C93A-431C-A2B0-1247A0096341}" type="datetime1">
              <a:rPr lang="en-US" smtClean="0"/>
              <a:t>3/25/2025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809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FEB6552-82DA-4755-BD90-902600EE5DC5}" type="datetime1">
              <a:rPr lang="en-US" smtClean="0"/>
              <a:t>3/25/2025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010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FC2FF-97A3-4B64-9AD0-13F41996098F}" type="datetime1">
              <a:rPr lang="en-US" smtClean="0"/>
              <a:t>3/25/2025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921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E3B4A-DF1F-46C1-A26D-286EDFAD977C}" type="datetime1">
              <a:rPr lang="en-US" smtClean="0"/>
              <a:t>3/25/2025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551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4AF9F-AFF3-4A58-B667-2D979F0B6939}" type="datetime1">
              <a:rPr lang="en-US" smtClean="0"/>
              <a:t>3/25/2025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679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DF2CA-6823-446C-BBB3-4CEA926DB9CA}" type="datetime1">
              <a:rPr lang="en-US" smtClean="0"/>
              <a:t>3/25/2025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199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3902E76-03B4-4AEE-82C3-D41E93BA6DEF}" type="datetime1">
              <a:rPr lang="en-US" smtClean="0"/>
              <a:t>3/25/2025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691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8D40E-F275-474D-B981-C9DE3FD619BB}" type="datetime1">
              <a:rPr lang="en-US" smtClean="0"/>
              <a:t>3/25/2025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246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89722E74-2721-43EA-ADF1-A22E8588E334}" type="datetime1">
              <a:rPr lang="en-US" smtClean="0"/>
              <a:t>3/25/2025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5812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f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CC2B463-6BD5-411E-A3CA-67A9FE0031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38175"/>
            <a:ext cx="12191999" cy="62198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83E6F24-3E64-4893-9F13-7BEE01C841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6851" y="723899"/>
            <a:ext cx="7498616" cy="566666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D56AB0-2C22-4470-8222-976B3522B1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9243" y="1419225"/>
            <a:ext cx="6798608" cy="2085869"/>
          </a:xfrm>
        </p:spPr>
        <p:txBody>
          <a:bodyPr>
            <a:normAutofit/>
          </a:bodyPr>
          <a:lstStyle/>
          <a:p>
            <a:br>
              <a:rPr lang="en-US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br>
              <a:rPr lang="en-US">
                <a:solidFill>
                  <a:srgbClr val="FFFFF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endParaRPr lang="en-US" dirty="0">
              <a:solidFill>
                <a:srgbClr val="FFFFFF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C4574E-4A30-47C2-8742-5F92C764AC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9243" y="1419225"/>
            <a:ext cx="6798608" cy="3819525"/>
          </a:xfrm>
        </p:spPr>
        <p:txBody>
          <a:bodyPr>
            <a:normAutofit/>
          </a:bodyPr>
          <a:lstStyle/>
          <a:p>
            <a:endParaRPr lang="en-US" dirty="0">
              <a:solidFill>
                <a:schemeClr val="bg2"/>
              </a:solidFill>
            </a:endParaRPr>
          </a:p>
          <a:p>
            <a:pPr algn="ctr"/>
            <a:r>
              <a:rPr lang="en-US" sz="3600" b="1" dirty="0">
                <a:solidFill>
                  <a:schemeClr val="bg2"/>
                </a:solidFill>
              </a:rPr>
              <a:t>Draft BUDGET </a:t>
            </a:r>
          </a:p>
          <a:p>
            <a:pPr algn="ctr"/>
            <a:r>
              <a:rPr lang="en-US" sz="3600" b="1" dirty="0">
                <a:solidFill>
                  <a:schemeClr val="bg2"/>
                </a:solidFill>
              </a:rPr>
              <a:t>FISCAL YEAR 2025-2026</a:t>
            </a:r>
          </a:p>
          <a:p>
            <a:pPr algn="ctr"/>
            <a:r>
              <a:rPr lang="en-US" sz="2400" b="1" dirty="0">
                <a:solidFill>
                  <a:schemeClr val="bg2"/>
                </a:solidFill>
              </a:rPr>
              <a:t>March 27, 2025</a:t>
            </a:r>
          </a:p>
          <a:p>
            <a:pPr algn="ctr"/>
            <a:endParaRPr lang="en-US" sz="2400" b="1" dirty="0">
              <a:solidFill>
                <a:schemeClr val="bg2"/>
              </a:solidFill>
            </a:endParaRPr>
          </a:p>
          <a:p>
            <a:r>
              <a:rPr lang="en-US" sz="1200" dirty="0">
                <a:solidFill>
                  <a:schemeClr val="bg2"/>
                </a:solidFill>
                <a:latin typeface="Corbel Light" panose="020B0303020204020204" pitchFamily="34" charset="0"/>
              </a:rPr>
              <a:t>Tyler </a:t>
            </a:r>
            <a:r>
              <a:rPr lang="en-US" sz="1200" dirty="0" err="1">
                <a:solidFill>
                  <a:schemeClr val="bg2"/>
                </a:solidFill>
                <a:latin typeface="Corbel Light" panose="020B0303020204020204" pitchFamily="34" charset="0"/>
              </a:rPr>
              <a:t>salcido</a:t>
            </a:r>
            <a:r>
              <a:rPr lang="en-US" sz="1200" dirty="0">
                <a:solidFill>
                  <a:schemeClr val="bg2"/>
                </a:solidFill>
                <a:latin typeface="Corbel Light" panose="020B0303020204020204" pitchFamily="34" charset="0"/>
              </a:rPr>
              <a:t>, executive officer  </a:t>
            </a:r>
          </a:p>
          <a:p>
            <a:r>
              <a:rPr lang="en-US" sz="1200" dirty="0">
                <a:solidFill>
                  <a:schemeClr val="bg2"/>
                </a:solidFill>
                <a:latin typeface="Corbel Light" panose="020B0303020204020204" pitchFamily="34" charset="0"/>
              </a:rPr>
              <a:t> </a:t>
            </a:r>
          </a:p>
        </p:txBody>
      </p:sp>
      <p:pic>
        <p:nvPicPr>
          <p:cNvPr id="5" name="Picture 4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A8CFA729-D6D7-49A1-BFC1-2D6CAD7057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1166" y="2911650"/>
            <a:ext cx="2716911" cy="1328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2077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40397E-3FB5-0595-01A2-3FFCAB7B503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143AD9-BA09-7868-D790-4169CF19A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10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3DC36D-73D9-62E0-68D1-1D3C8FFE4E5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701675"/>
            <a:ext cx="11029950" cy="1014413"/>
          </a:xfrm>
        </p:spPr>
        <p:txBody>
          <a:bodyPr/>
          <a:lstStyle/>
          <a:p>
            <a:pPr algn="ctr"/>
            <a:r>
              <a:rPr lang="en-US" dirty="0">
                <a:latin typeface="franklin-gothic-urw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7AAAF7-B9A7-A8F4-21EC-DC0F959A47A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2181225"/>
            <a:ext cx="11029950" cy="3678238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2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C967B64-5282-1D5B-3283-F4D4A857F0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32430" y="44142"/>
            <a:ext cx="13167360" cy="752961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24C4593-AB76-6BC1-5FCC-4ABF4021A455}"/>
              </a:ext>
            </a:extLst>
          </p:cNvPr>
          <p:cNvSpPr txBox="1"/>
          <p:nvPr/>
        </p:nvSpPr>
        <p:spPr>
          <a:xfrm>
            <a:off x="6096000" y="4029940"/>
            <a:ext cx="197384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>
                <a:solidFill>
                  <a:schemeClr val="bg1"/>
                </a:solidFill>
              </a:rPr>
              <a:t>SALARIES/BENEFITS 73%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5B88679-F404-1478-9272-287E99AE0B03}"/>
              </a:ext>
            </a:extLst>
          </p:cNvPr>
          <p:cNvSpPr txBox="1"/>
          <p:nvPr/>
        </p:nvSpPr>
        <p:spPr>
          <a:xfrm>
            <a:off x="9031279" y="564158"/>
            <a:ext cx="3054041" cy="30777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1400" dirty="0"/>
              <a:t>FY2025-2026 LAFCO EXPENDITURES</a:t>
            </a:r>
          </a:p>
        </p:txBody>
      </p:sp>
    </p:spTree>
    <p:extLst>
      <p:ext uri="{BB962C8B-B14F-4D97-AF65-F5344CB8AC3E}">
        <p14:creationId xmlns:p14="http://schemas.microsoft.com/office/powerpoint/2010/main" val="1865288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3.75E-6 2.59259E-6 L -3.75E-6 -0.07222 " pathEditMode="relative" rAng="0" ptsTypes="AA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6224240-EDD2-955E-3703-3E8A4CDABDB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693D8-203A-F0C2-F3AA-BD7B87C25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franklin-gothic-urw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98F8D7-6F99-DBDF-2303-E345B00ED8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2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98CBDF-5A5B-748B-AE82-C8DD63086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11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EF03C57-AA00-6F34-91DA-DFF3A7127501}"/>
              </a:ext>
            </a:extLst>
          </p:cNvPr>
          <p:cNvSpPr txBox="1"/>
          <p:nvPr/>
        </p:nvSpPr>
        <p:spPr>
          <a:xfrm>
            <a:off x="2908182" y="1506809"/>
            <a:ext cx="15313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r>
              <a:rPr lang="en-US" sz="2400" dirty="0"/>
              <a:t>Scenario </a:t>
            </a:r>
            <a:r>
              <a:rPr lang="en-US" sz="2400" dirty="0">
                <a:latin typeface="Aptos" panose="020B0004020202020204" pitchFamily="34" charset="0"/>
              </a:rPr>
              <a:t>1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A66160B-8D6F-E3B1-3E2A-375FAE3B17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7815" y="2288133"/>
            <a:ext cx="9553903" cy="3463027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D43CAA08-CAF9-D6D5-6473-D65D1AEDC77E}"/>
              </a:ext>
            </a:extLst>
          </p:cNvPr>
          <p:cNvSpPr txBox="1"/>
          <p:nvPr/>
        </p:nvSpPr>
        <p:spPr>
          <a:xfrm>
            <a:off x="523762" y="885890"/>
            <a:ext cx="110307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BUDGET SCENARIO FINANCIAL TRADE-OFFS 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248D2E3-15DA-DBF5-8DD3-030C9EB421F9}"/>
              </a:ext>
            </a:extLst>
          </p:cNvPr>
          <p:cNvSpPr txBox="1"/>
          <p:nvPr/>
        </p:nvSpPr>
        <p:spPr>
          <a:xfrm>
            <a:off x="7870146" y="1876141"/>
            <a:ext cx="14911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Scenario 2</a:t>
            </a:r>
          </a:p>
        </p:txBody>
      </p:sp>
    </p:spTree>
    <p:extLst>
      <p:ext uri="{BB962C8B-B14F-4D97-AF65-F5344CB8AC3E}">
        <p14:creationId xmlns:p14="http://schemas.microsoft.com/office/powerpoint/2010/main" val="2009312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2.59259E-6 L 0 -0.07222 " pathEditMode="relative" rAng="0" ptsTypes="AA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0A6876D-987B-61A7-9F92-ED5D0D334E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EBC97F-1FAF-4E54-977E-38619B424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franklin-gothic-urw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F0BEA6-64CB-CEF8-5EEA-8494F2C880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2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3D4B33-E245-F9E0-387D-E18566F2E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42978" y="6332087"/>
            <a:ext cx="1052508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t>12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33829D8-154F-11EE-BAE4-449FF666C424}"/>
              </a:ext>
            </a:extLst>
          </p:cNvPr>
          <p:cNvSpPr txBox="1"/>
          <p:nvPr/>
        </p:nvSpPr>
        <p:spPr>
          <a:xfrm>
            <a:off x="581192" y="885890"/>
            <a:ext cx="111294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BUDGET SCENARIO FINANCIAL TRADE-OFFS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92C1BBC-4F90-4292-716C-1A37D9E100EE}"/>
              </a:ext>
            </a:extLst>
          </p:cNvPr>
          <p:cNvSpPr txBox="1"/>
          <p:nvPr/>
        </p:nvSpPr>
        <p:spPr>
          <a:xfrm>
            <a:off x="581192" y="1964353"/>
            <a:ext cx="10727938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Scenario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Aptos" panose="020B0004020202020204" pitchFamily="34" charset="0"/>
              </a:rPr>
              <a:t>1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: Moderate use of reserves, maintains higher balance for future flexibility.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Scenario 2: Keeps agency contributions flat, reduces reserve balance, potential future risks.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151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2.59259E-6 L 0 -0.07222 " pathEditMode="relative" rAng="0" ptsTypes="AA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E4DA79F-D125-E721-A3E9-9896FD2B24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24C08-A3B6-B11B-18B6-D94F83148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franklin-gothic-urw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DBA52A-6079-DAE7-E082-D143608C92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2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F926DA-153B-52D3-B14A-72102EC5C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42978" y="6332087"/>
            <a:ext cx="1052508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t>13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0FCCED8-0DCA-0DF4-9961-4C1F6AD8565B}"/>
              </a:ext>
            </a:extLst>
          </p:cNvPr>
          <p:cNvSpPr txBox="1"/>
          <p:nvPr/>
        </p:nvSpPr>
        <p:spPr>
          <a:xfrm>
            <a:off x="1399978" y="885890"/>
            <a:ext cx="8664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COMMISSION OPTIONS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FD8CCA4-8E23-4F62-87C1-F269C34A607C}"/>
              </a:ext>
            </a:extLst>
          </p:cNvPr>
          <p:cNvSpPr txBox="1"/>
          <p:nvPr/>
        </p:nvSpPr>
        <p:spPr>
          <a:xfrm>
            <a:off x="581192" y="1964353"/>
            <a:ext cx="10727938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Option #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Aptos" panose="020B0004020202020204" pitchFamily="34" charset="0"/>
              </a:rPr>
              <a:t>1: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Approve &amp; adopt the draft budget for FY2025-2026 as presented in Scenario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Aptos" panose="020B0004020202020204" pitchFamily="34" charset="0"/>
              </a:rPr>
              <a:t>1.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accent1">
                  <a:lumMod val="75000"/>
                </a:schemeClr>
              </a:solidFill>
              <a:latin typeface="Aptos" panose="020B00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Option #2: Approve &amp; adopt the draft budget for FY2025-2026 as presented in Scenario 2.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Option #3: Approve &amp; adopt the draft budget for FY2025-2026 as amended by the Commission.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67018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2.59259E-6 L 0 -0.07222 " pathEditMode="relative" rAng="0" ptsTypes="AA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DF6B628-2CCE-8B23-0B77-1CD66B4A92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545E2-943C-D9B9-C1C8-EBCB2A977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franklin-gothic-urw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F2C4ED-798A-9A31-41DD-7BC3F3CB21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2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0BBE44-6126-84DC-3AD4-32FF169B8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42978" y="6332087"/>
            <a:ext cx="1052508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t>14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8510F87-AA1A-6B67-F700-DE2EA36AA849}"/>
              </a:ext>
            </a:extLst>
          </p:cNvPr>
          <p:cNvSpPr txBox="1"/>
          <p:nvPr/>
        </p:nvSpPr>
        <p:spPr>
          <a:xfrm>
            <a:off x="1399978" y="885890"/>
            <a:ext cx="8664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EO RECOMMENDATION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238E33-EE76-147C-8AC2-59E34F692964}"/>
              </a:ext>
            </a:extLst>
          </p:cNvPr>
          <p:cNvSpPr txBox="1"/>
          <p:nvPr/>
        </p:nvSpPr>
        <p:spPr>
          <a:xfrm>
            <a:off x="581192" y="1964353"/>
            <a:ext cx="10727938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Conduct public hearing, consider feedback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Adopt FY2025-2026 draft budget based on preferred scenario:</a:t>
            </a:r>
          </a:p>
          <a:p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Scenario 1: 4.04% increase in contributions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Scenario 2: Flat contributions, increased reserve use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40065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2.59259E-6 L 0 -0.07222 " pathEditMode="relative" rAng="0" ptsTypes="AA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F0C29E6-4867-40AF-9007-664CC4E93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15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29F300A-F087-4D4D-B395-E9628BAC573C}"/>
              </a:ext>
            </a:extLst>
          </p:cNvPr>
          <p:cNvSpPr txBox="1"/>
          <p:nvPr/>
        </p:nvSpPr>
        <p:spPr>
          <a:xfrm>
            <a:off x="3438836" y="1082180"/>
            <a:ext cx="50129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solidFill>
                  <a:schemeClr val="accent1">
                    <a:lumMod val="75000"/>
                  </a:schemeClr>
                </a:solidFill>
              </a:rPr>
              <a:t>Questions or Comments </a:t>
            </a:r>
          </a:p>
        </p:txBody>
      </p:sp>
    </p:spTree>
    <p:extLst>
      <p:ext uri="{BB962C8B-B14F-4D97-AF65-F5344CB8AC3E}">
        <p14:creationId xmlns:p14="http://schemas.microsoft.com/office/powerpoint/2010/main" val="1097584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8039B-23B7-4932-B68E-301599DE3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franklin-gothic-urw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5C9829-4995-4223-B281-20CB9AE5AA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2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2333B3-E09B-4104-9C2D-5C7FD05FB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42978" y="6332087"/>
            <a:ext cx="1052508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t>2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75B8740-90A6-9F70-2A8B-C19CCFB7B406}"/>
              </a:ext>
            </a:extLst>
          </p:cNvPr>
          <p:cNvSpPr txBox="1"/>
          <p:nvPr/>
        </p:nvSpPr>
        <p:spPr>
          <a:xfrm>
            <a:off x="1399978" y="885890"/>
            <a:ext cx="8664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PURPOSE OF DRAFT BUDGET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85BDF65-90EE-D632-46E3-9B9D487ECD4A}"/>
              </a:ext>
            </a:extLst>
          </p:cNvPr>
          <p:cNvSpPr txBox="1"/>
          <p:nvPr/>
        </p:nvSpPr>
        <p:spPr>
          <a:xfrm>
            <a:off x="581192" y="2308072"/>
            <a:ext cx="10727938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As required by the Cortese-Knox-Hertzberg Act, LAFCo must adopt an annual budget</a:t>
            </a:r>
          </a:p>
          <a:p>
            <a:pPr marL="800100" lvl="1" indent="-342900">
              <a:buFontTx/>
              <a:buChar char="-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Adopt preliminary budget by May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, final by June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5</a:t>
            </a:r>
          </a:p>
          <a:p>
            <a:pPr lvl="1"/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Ensures operational funding for the next fiscal year</a:t>
            </a:r>
          </a:p>
          <a:p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Two budget scenarios for consideration</a:t>
            </a:r>
          </a:p>
          <a:p>
            <a:pPr lvl="1"/>
            <a:endParaRPr lang="en-US" sz="2400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endParaRPr lang="en-US" sz="2400" dirty="0"/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58653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2.59259E-6 L 0 -0.07222 " pathEditMode="relative" rAng="0" ptsTypes="AA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75354A2-38F8-6733-EB8A-9AB32E0A42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D6726-4629-EE5C-F8D5-CC8F52474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franklin-gothic-urw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ED871B-9838-92E7-068E-F1F1583E28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2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6A0A8D-B231-E053-0558-AC7BFA9CF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42978" y="6332087"/>
            <a:ext cx="1052508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t>3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2BBA30-93C0-F994-861E-4D1F10EF8BFB}"/>
              </a:ext>
            </a:extLst>
          </p:cNvPr>
          <p:cNvSpPr txBox="1"/>
          <p:nvPr/>
        </p:nvSpPr>
        <p:spPr>
          <a:xfrm>
            <a:off x="1399978" y="885890"/>
            <a:ext cx="8664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BUDGET OVERVIEW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9B4E646-A26B-879E-299D-91E5721E1032}"/>
              </a:ext>
            </a:extLst>
          </p:cNvPr>
          <p:cNvSpPr txBox="1"/>
          <p:nvPr/>
        </p:nvSpPr>
        <p:spPr>
          <a:xfrm>
            <a:off x="581192" y="2308072"/>
            <a:ext cx="10727938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Total Budget: $906,442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Increase: $35,199 (4.04%) from FY2024-2025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Two scenarios for funding:</a:t>
            </a:r>
          </a:p>
          <a:p>
            <a:pPr lvl="1"/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- Scenario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: Increase Cities/County contributions by 4.04%</a:t>
            </a:r>
          </a:p>
          <a:p>
            <a:pPr lvl="1"/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- Scenario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2: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Keep contributions flat, use reserves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endParaRPr lang="en-US" sz="2400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endParaRPr lang="en-US" sz="2400" dirty="0"/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77746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2.59259E-6 L 0 -0.07222 " pathEditMode="relative" rAng="0" ptsTypes="AA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D13F9A5-43F5-FDEA-8A7F-20C9407FD0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D0217-8275-86EF-A029-621327175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franklin-gothic-urw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A8F9D7-E4C9-530A-DCBB-751889E7A3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2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2C2596-3208-7C0A-3B44-A253463DD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42978" y="6332087"/>
            <a:ext cx="1052508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t>4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8A28D66-EA68-3B4A-9D39-A597841EFF74}"/>
              </a:ext>
            </a:extLst>
          </p:cNvPr>
          <p:cNvSpPr txBox="1"/>
          <p:nvPr/>
        </p:nvSpPr>
        <p:spPr>
          <a:xfrm>
            <a:off x="1399978" y="885890"/>
            <a:ext cx="8664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REVENUE BREAKDOWN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BD35440-2F6B-979C-3F22-C379C7FBCDD0}"/>
              </a:ext>
            </a:extLst>
          </p:cNvPr>
          <p:cNvSpPr txBox="1"/>
          <p:nvPr/>
        </p:nvSpPr>
        <p:spPr>
          <a:xfrm>
            <a:off x="581192" y="2005509"/>
            <a:ext cx="10727938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Contributions from Cities: $348,84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Aptos" panose="020B0004020202020204" pitchFamily="34" charset="0"/>
              </a:rPr>
              <a:t>1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(Scenario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Aptos" panose="020B0004020202020204" pitchFamily="34" charset="0"/>
              </a:rPr>
              <a:t>1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), $335,295 (Scenario 2)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Contribution from County: $348,84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Aptos" panose="020B0004020202020204" pitchFamily="34" charset="0"/>
              </a:rPr>
              <a:t>1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(Scenario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Aptos" panose="020B0004020202020204" pitchFamily="34" charset="0"/>
              </a:rPr>
              <a:t>1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), $335,295 (Scenario 2)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LAFCo Fees $38,000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Rental Income $5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Aptos" panose="020B0004020202020204" pitchFamily="34" charset="0"/>
              </a:rPr>
              <a:t>1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,288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Interest Income: $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Aptos" panose="020B0004020202020204" pitchFamily="34" charset="0"/>
              </a:rPr>
              <a:t>1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8,000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lvl="1"/>
            <a:endParaRPr lang="en-US" sz="2400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endParaRPr lang="en-US" sz="2400" dirty="0"/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12204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2.59259E-6 L 0 -0.07222 " pathEditMode="relative" rAng="0" ptsTypes="AA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C517AC1-89FA-DDD0-34E2-E175871C7F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60DD6-60A0-6086-24C3-6D76A229B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franklin-gothic-urw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F110C9-522D-DA6A-3BDC-050BAA02B8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2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4EDAA6-B23A-28CA-6960-98A6ED78C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42978" y="6332087"/>
            <a:ext cx="1052508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t>5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6706158-BEEC-439C-D4CE-DA2B8773AC05}"/>
              </a:ext>
            </a:extLst>
          </p:cNvPr>
          <p:cNvSpPr txBox="1"/>
          <p:nvPr/>
        </p:nvSpPr>
        <p:spPr>
          <a:xfrm>
            <a:off x="1399978" y="885890"/>
            <a:ext cx="8664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USE OF RESERVES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7693C86-293F-89A5-3B6E-3BD05AB62CCD}"/>
              </a:ext>
            </a:extLst>
          </p:cNvPr>
          <p:cNvSpPr txBox="1"/>
          <p:nvPr/>
        </p:nvSpPr>
        <p:spPr>
          <a:xfrm>
            <a:off x="581192" y="2005509"/>
            <a:ext cx="10727938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Scenario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Aptos" panose="020B0004020202020204" pitchFamily="34" charset="0"/>
              </a:rPr>
              <a:t>1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: Uses $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Aptos" panose="020B0004020202020204" pitchFamily="34" charset="0"/>
              </a:rPr>
              <a:t>1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0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Aptos" panose="020B0004020202020204" pitchFamily="34" charset="0"/>
              </a:rPr>
              <a:t>1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,472 reserves</a:t>
            </a:r>
          </a:p>
          <a:p>
            <a:pPr lvl="1"/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- Ending Balance $572,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Aptos" panose="020B0004020202020204" pitchFamily="34" charset="0"/>
              </a:rPr>
              <a:t>1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94 </a:t>
            </a:r>
          </a:p>
          <a:p>
            <a:pPr marL="1257300" lvl="2" indent="-342900">
              <a:buFontTx/>
              <a:buChar char="-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Emergency Reserves: $500,000</a:t>
            </a:r>
          </a:p>
          <a:p>
            <a:pPr marL="1257300" lvl="2" indent="-342900">
              <a:buFontTx/>
              <a:buChar char="-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Unassigned Reserves: $ 72,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Aptos" panose="020B0004020202020204" pitchFamily="34" charset="0"/>
              </a:rPr>
              <a:t>1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94</a:t>
            </a:r>
          </a:p>
          <a:p>
            <a:pPr marL="1257300" lvl="2" indent="-342900">
              <a:buFontTx/>
              <a:buChar char="-"/>
            </a:pP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Scenario 2: Uses $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Aptos" panose="020B0004020202020204" pitchFamily="34" charset="0"/>
              </a:rPr>
              <a:t>1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28,564 reserves</a:t>
            </a:r>
          </a:p>
          <a:p>
            <a:pPr marL="800100" lvl="1" indent="-342900">
              <a:buFontTx/>
              <a:buChar char="-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Ending Balance $545,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Aptos" panose="020B0004020202020204" pitchFamily="34" charset="0"/>
              </a:rPr>
              <a:t>1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02</a:t>
            </a:r>
          </a:p>
          <a:p>
            <a:pPr marL="1257300" lvl="2" indent="-342900">
              <a:buFontTx/>
              <a:buChar char="-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Emergency Reserves: $500,000</a:t>
            </a:r>
          </a:p>
          <a:p>
            <a:pPr marL="1257300" lvl="2" indent="-342900">
              <a:buFontTx/>
              <a:buChar char="-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Unassigned Reserves: $ 45,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Aptos" panose="020B0004020202020204" pitchFamily="34" charset="0"/>
              </a:rPr>
              <a:t>1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02</a:t>
            </a:r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lvl="1"/>
            <a:endParaRPr lang="en-US" sz="2400" dirty="0"/>
          </a:p>
          <a:p>
            <a:pPr marL="800100" lvl="1" indent="-342900">
              <a:buFont typeface="Courier New" panose="02070309020205020404" pitchFamily="49" charset="0"/>
              <a:buChar char="o"/>
            </a:pPr>
            <a:endParaRPr lang="en-US" sz="2400" dirty="0"/>
          </a:p>
          <a:p>
            <a:pPr marL="742950" lvl="1" indent="-285750">
              <a:buFont typeface="Courier New" panose="02070309020205020404" pitchFamily="49" charset="0"/>
              <a:buChar char="o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85213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2.59259E-6 L 0 -0.07222 " pathEditMode="relative" rAng="0" ptsTypes="AA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4D14355-2E63-422B-CAC3-47D9FA7169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E2FAB-355D-5C59-8916-4B8D93159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franklin-gothic-urw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C5054E-870C-2ACD-033E-AAC824F861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2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DFA1E6-2F4A-FB62-FE2A-CC6A0C55F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42978" y="6332087"/>
            <a:ext cx="1052508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t>6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C3A96E0-EF0F-7DC2-8234-A472A76F189B}"/>
              </a:ext>
            </a:extLst>
          </p:cNvPr>
          <p:cNvSpPr txBox="1"/>
          <p:nvPr/>
        </p:nvSpPr>
        <p:spPr>
          <a:xfrm>
            <a:off x="1399978" y="885890"/>
            <a:ext cx="8664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EXPENDITURES OVERVIEW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7FCB424-26E3-2EE8-BB89-421A7991E118}"/>
              </a:ext>
            </a:extLst>
          </p:cNvPr>
          <p:cNvSpPr txBox="1"/>
          <p:nvPr/>
        </p:nvSpPr>
        <p:spPr>
          <a:xfrm>
            <a:off x="581192" y="1964353"/>
            <a:ext cx="10727938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Salaries: $434,099</a:t>
            </a:r>
          </a:p>
          <a:p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Employee Benefits: $226,544</a:t>
            </a:r>
          </a:p>
          <a:p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Communications: $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Aptos" panose="020B0004020202020204" pitchFamily="34" charset="0"/>
              </a:rPr>
              <a:t>1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,200</a:t>
            </a:r>
          </a:p>
          <a:p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Liability &amp; Property Insurance: $24,533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Maintenance – Equip: $6,000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Memberships: $6,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Aptos" panose="020B0004020202020204" pitchFamily="34" charset="0"/>
              </a:rPr>
              <a:t>1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59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66F708D1-3A0B-E317-FCD0-FE8F292009A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4282755"/>
              </p:ext>
            </p:extLst>
          </p:nvPr>
        </p:nvGraphicFramePr>
        <p:xfrm>
          <a:off x="5948413" y="1841450"/>
          <a:ext cx="6317982" cy="54102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33735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2.59259E-6 L 0 -0.07222 " pathEditMode="relative" rAng="0" ptsTypes="AA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F5D5BA5-A43D-82F3-4AF6-C0503CD901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C5C82-7892-DCC7-C16F-20F416FCF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franklin-gothic-urw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DD9F35-0456-58A3-87D3-3FEB3E3E02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2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20EB48-FD46-0FD3-4AC7-4D6566EA9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42978" y="6332087"/>
            <a:ext cx="1052508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t>7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469A15A-6331-9C20-7640-55F0018146BB}"/>
              </a:ext>
            </a:extLst>
          </p:cNvPr>
          <p:cNvSpPr txBox="1"/>
          <p:nvPr/>
        </p:nvSpPr>
        <p:spPr>
          <a:xfrm>
            <a:off x="1399978" y="885890"/>
            <a:ext cx="8664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EXPENDITURES OVERVIEW Cont.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49FFDB5-0F4A-BEC1-A188-B0A3A635B15F}"/>
              </a:ext>
            </a:extLst>
          </p:cNvPr>
          <p:cNvSpPr txBox="1"/>
          <p:nvPr/>
        </p:nvSpPr>
        <p:spPr>
          <a:xfrm>
            <a:off x="581192" y="1964353"/>
            <a:ext cx="10727938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Office Supplies: $8,000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Electronics $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Aptos" panose="020B0004020202020204" pitchFamily="34" charset="0"/>
              </a:rPr>
              <a:t>1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2,000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Software &amp; Licenses: $7,000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Legal Services: $30,000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Audit &amp; Payroll Services: $23,000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Data Processing/Network: $30,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Aptos" panose="020B0004020202020204" pitchFamily="34" charset="0"/>
              </a:rPr>
              <a:t>1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38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49664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2.59259E-6 L 0 -0.07222 " pathEditMode="relative" rAng="0" ptsTypes="AA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BE96108-8919-477A-F76A-310E041AEF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732C0-3783-542F-F748-C946B9B3E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franklin-gothic-urw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78827B-AF93-1B0A-4179-5FFAD24916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2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88E611-3CF1-35E7-EC0B-BE016333B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42978" y="6332087"/>
            <a:ext cx="1052508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t>8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E1617D7-4DB7-B1E4-F1B8-AF341B4CA377}"/>
              </a:ext>
            </a:extLst>
          </p:cNvPr>
          <p:cNvSpPr txBox="1"/>
          <p:nvPr/>
        </p:nvSpPr>
        <p:spPr>
          <a:xfrm>
            <a:off x="1399978" y="885890"/>
            <a:ext cx="8664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EXPENDITURES OVERVIEW Cont.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149CF50-1ABE-3583-A77C-D8F1797079BB}"/>
              </a:ext>
            </a:extLst>
          </p:cNvPr>
          <p:cNvSpPr txBox="1"/>
          <p:nvPr/>
        </p:nvSpPr>
        <p:spPr>
          <a:xfrm>
            <a:off x="581192" y="1964353"/>
            <a:ext cx="10727938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GIS/CAED: $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Aptos" panose="020B0004020202020204" pitchFamily="34" charset="0"/>
              </a:rPr>
              <a:t>1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2,000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Equipment Leases/Rent: $4,092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Misc. Expenses: $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Aptos" panose="020B0004020202020204" pitchFamily="34" charset="0"/>
              </a:rPr>
              <a:t>1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,000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Travel: $27,976</a:t>
            </a:r>
          </a:p>
          <a:p>
            <a:pPr marL="800100" lvl="1" indent="-342900">
              <a:buFontTx/>
              <a:buChar char="-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In County: $250</a:t>
            </a:r>
          </a:p>
          <a:p>
            <a:pPr marL="800100" lvl="1" indent="-342900">
              <a:buFontTx/>
              <a:buChar char="-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Out of County: $27,726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19338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2.59259E-6 L 0 -0.07222 " pathEditMode="relative" rAng="0" ptsTypes="AA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5009971-28AC-1BD4-9018-F0CA3487A70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68311-D408-F7F4-41B5-828E41219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franklin-gothic-urw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2B3BDE-7B1B-B62B-07AB-C2CF57F3FB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200" b="1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9CB606-C09B-B188-707E-38EB783D3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42978" y="6332087"/>
            <a:ext cx="1052508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t>9</a:t>
            </a:fld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4E07227-9AE9-A7B2-4BCB-80BC03350231}"/>
              </a:ext>
            </a:extLst>
          </p:cNvPr>
          <p:cNvSpPr txBox="1"/>
          <p:nvPr/>
        </p:nvSpPr>
        <p:spPr>
          <a:xfrm>
            <a:off x="1399978" y="885890"/>
            <a:ext cx="8664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EXPENDITURES OVERVIEW Cont.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E073DB4-DC3F-A6A5-5E5D-C88A37CF2118}"/>
              </a:ext>
            </a:extLst>
          </p:cNvPr>
          <p:cNvSpPr txBox="1"/>
          <p:nvPr/>
        </p:nvSpPr>
        <p:spPr>
          <a:xfrm>
            <a:off x="581192" y="1964353"/>
            <a:ext cx="10727938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Capital Outlay: $0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Repairs &amp;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Maint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. – Ongoing Expenses: $20,000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Repairs &amp;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Maint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. – Remodel: $0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Utilities: $23,100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lvl="1"/>
            <a:endParaRPr lang="en-US" sz="2400" dirty="0"/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61609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 2.59259E-6 L 0 -0.07222 " pathEditMode="relative" rAng="0" ptsTypes="AA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Dividen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12593</TotalTime>
  <Words>531</Words>
  <Application>Microsoft Office PowerPoint</Application>
  <PresentationFormat>Widescreen</PresentationFormat>
  <Paragraphs>243</Paragraphs>
  <Slides>15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Aptos</vt:lpstr>
      <vt:lpstr>Arial</vt:lpstr>
      <vt:lpstr>Calibri</vt:lpstr>
      <vt:lpstr>Calibri Light</vt:lpstr>
      <vt:lpstr>Corbel Light</vt:lpstr>
      <vt:lpstr>Courier New</vt:lpstr>
      <vt:lpstr>franklin-gothic-urw</vt:lpstr>
      <vt:lpstr>Gill Sans MT</vt:lpstr>
      <vt:lpstr>Wingdings 2</vt:lpstr>
      <vt:lpstr>Dividend</vt:lpstr>
      <vt:lpstr> 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LAFCO 101</dc:title>
  <dc:creator>paula</dc:creator>
  <cp:lastModifiedBy>Tyler Salcido</cp:lastModifiedBy>
  <cp:revision>109</cp:revision>
  <cp:lastPrinted>2025-03-25T14:36:05Z</cp:lastPrinted>
  <dcterms:created xsi:type="dcterms:W3CDTF">2021-03-03T06:14:49Z</dcterms:created>
  <dcterms:modified xsi:type="dcterms:W3CDTF">2025-03-25T22:51:27Z</dcterms:modified>
</cp:coreProperties>
</file>